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15"/>
  </p:notesMasterIdLst>
  <p:sldIdLst>
    <p:sldId id="256" r:id="rId2"/>
    <p:sldId id="257" r:id="rId3"/>
    <p:sldId id="258" r:id="rId4"/>
    <p:sldId id="259" r:id="rId5"/>
    <p:sldId id="260" r:id="rId6"/>
    <p:sldId id="261" r:id="rId7"/>
    <p:sldId id="268" r:id="rId8"/>
    <p:sldId id="263" r:id="rId9"/>
    <p:sldId id="264" r:id="rId10"/>
    <p:sldId id="265" r:id="rId11"/>
    <p:sldId id="266" r:id="rId12"/>
    <p:sldId id="267"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49" autoAdjust="0"/>
    <p:restoredTop sz="94660"/>
  </p:normalViewPr>
  <p:slideViewPr>
    <p:cSldViewPr snapToGrid="0">
      <p:cViewPr varScale="1">
        <p:scale>
          <a:sx n="81" d="100"/>
          <a:sy n="81" d="100"/>
        </p:scale>
        <p:origin x="614"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A069D4-0899-431A-BE1D-0671A47F07AA}" type="datetimeFigureOut">
              <a:rPr lang="en-US" smtClean="0"/>
              <a:t>4/27/2018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ECABB7-C05B-4F59-9D99-D36F20D24909}" type="slidenum">
              <a:rPr lang="en-US" smtClean="0"/>
              <a:t>‹#›</a:t>
            </a:fld>
            <a:endParaRPr lang="en-US"/>
          </a:p>
        </p:txBody>
      </p:sp>
    </p:spTree>
    <p:extLst>
      <p:ext uri="{BB962C8B-B14F-4D97-AF65-F5344CB8AC3E}">
        <p14:creationId xmlns:p14="http://schemas.microsoft.com/office/powerpoint/2010/main" val="4040256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ECABB7-C05B-4F59-9D99-D36F20D24909}" type="slidenum">
              <a:rPr lang="en-US" smtClean="0"/>
              <a:t>9</a:t>
            </a:fld>
            <a:endParaRPr lang="en-US"/>
          </a:p>
        </p:txBody>
      </p:sp>
    </p:spTree>
    <p:extLst>
      <p:ext uri="{BB962C8B-B14F-4D97-AF65-F5344CB8AC3E}">
        <p14:creationId xmlns:p14="http://schemas.microsoft.com/office/powerpoint/2010/main" val="368587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617D99B-1D3B-4552-A793-1B8B50EE98EF}" type="datetimeFigureOut">
              <a:rPr lang="en-US" smtClean="0"/>
              <a:t>4/27/2018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9A343E-C6FD-46A5-B2C6-C332139834E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44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617D99B-1D3B-4552-A793-1B8B50EE98EF}" type="datetimeFigureOut">
              <a:rPr lang="en-US" smtClean="0"/>
              <a:t>4/27/2018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9A343E-C6FD-46A5-B2C6-C332139834E4}" type="slidenum">
              <a:rPr lang="en-US" smtClean="0"/>
              <a:t>‹#›</a:t>
            </a:fld>
            <a:endParaRPr lang="en-US"/>
          </a:p>
        </p:txBody>
      </p:sp>
    </p:spTree>
    <p:extLst>
      <p:ext uri="{BB962C8B-B14F-4D97-AF65-F5344CB8AC3E}">
        <p14:creationId xmlns:p14="http://schemas.microsoft.com/office/powerpoint/2010/main" val="2051675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617D99B-1D3B-4552-A793-1B8B50EE98EF}" type="datetimeFigureOut">
              <a:rPr lang="en-US" smtClean="0"/>
              <a:t>4/27/2018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9A343E-C6FD-46A5-B2C6-C332139834E4}" type="slidenum">
              <a:rPr lang="en-US" smtClean="0"/>
              <a:t>‹#›</a:t>
            </a:fld>
            <a:endParaRPr lang="en-US"/>
          </a:p>
        </p:txBody>
      </p:sp>
    </p:spTree>
    <p:extLst>
      <p:ext uri="{BB962C8B-B14F-4D97-AF65-F5344CB8AC3E}">
        <p14:creationId xmlns:p14="http://schemas.microsoft.com/office/powerpoint/2010/main" val="634843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617D99B-1D3B-4552-A793-1B8B50EE98EF}" type="datetimeFigureOut">
              <a:rPr lang="en-US" smtClean="0"/>
              <a:t>4/27/2018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9A343E-C6FD-46A5-B2C6-C332139834E4}" type="slidenum">
              <a:rPr lang="en-US" smtClean="0"/>
              <a:t>‹#›</a:t>
            </a:fld>
            <a:endParaRPr lang="en-US"/>
          </a:p>
        </p:txBody>
      </p:sp>
    </p:spTree>
    <p:extLst>
      <p:ext uri="{BB962C8B-B14F-4D97-AF65-F5344CB8AC3E}">
        <p14:creationId xmlns:p14="http://schemas.microsoft.com/office/powerpoint/2010/main" val="391271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617D99B-1D3B-4552-A793-1B8B50EE98EF}" type="datetimeFigureOut">
              <a:rPr lang="en-US" smtClean="0"/>
              <a:t>4/27/2018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9A343E-C6FD-46A5-B2C6-C332139834E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44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617D99B-1D3B-4552-A793-1B8B50EE98EF}" type="datetimeFigureOut">
              <a:rPr lang="en-US" smtClean="0"/>
              <a:t>4/27/2018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9A343E-C6FD-46A5-B2C6-C332139834E4}" type="slidenum">
              <a:rPr lang="en-US" smtClean="0"/>
              <a:t>‹#›</a:t>
            </a:fld>
            <a:endParaRPr lang="en-US"/>
          </a:p>
        </p:txBody>
      </p:sp>
    </p:spTree>
    <p:extLst>
      <p:ext uri="{BB962C8B-B14F-4D97-AF65-F5344CB8AC3E}">
        <p14:creationId xmlns:p14="http://schemas.microsoft.com/office/powerpoint/2010/main" val="1657887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617D99B-1D3B-4552-A793-1B8B50EE98EF}" type="datetimeFigureOut">
              <a:rPr lang="en-US" smtClean="0"/>
              <a:t>4/27/2018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9A343E-C6FD-46A5-B2C6-C332139834E4}" type="slidenum">
              <a:rPr lang="en-US" smtClean="0"/>
              <a:t>‹#›</a:t>
            </a:fld>
            <a:endParaRPr lang="en-US"/>
          </a:p>
        </p:txBody>
      </p:sp>
    </p:spTree>
    <p:extLst>
      <p:ext uri="{BB962C8B-B14F-4D97-AF65-F5344CB8AC3E}">
        <p14:creationId xmlns:p14="http://schemas.microsoft.com/office/powerpoint/2010/main" val="56908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617D99B-1D3B-4552-A793-1B8B50EE98EF}" type="datetimeFigureOut">
              <a:rPr lang="en-US" smtClean="0"/>
              <a:t>4/27/2018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9A343E-C6FD-46A5-B2C6-C332139834E4}" type="slidenum">
              <a:rPr lang="en-US" smtClean="0"/>
              <a:t>‹#›</a:t>
            </a:fld>
            <a:endParaRPr lang="en-US"/>
          </a:p>
        </p:txBody>
      </p:sp>
    </p:spTree>
    <p:extLst>
      <p:ext uri="{BB962C8B-B14F-4D97-AF65-F5344CB8AC3E}">
        <p14:creationId xmlns:p14="http://schemas.microsoft.com/office/powerpoint/2010/main" val="1969165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617D99B-1D3B-4552-A793-1B8B50EE98EF}" type="datetimeFigureOut">
              <a:rPr lang="en-US" smtClean="0"/>
              <a:t>4/27/2018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59A343E-C6FD-46A5-B2C6-C332139834E4}" type="slidenum">
              <a:rPr lang="en-US" smtClean="0"/>
              <a:t>‹#›</a:t>
            </a:fld>
            <a:endParaRPr lang="en-US"/>
          </a:p>
        </p:txBody>
      </p:sp>
    </p:spTree>
    <p:extLst>
      <p:ext uri="{BB962C8B-B14F-4D97-AF65-F5344CB8AC3E}">
        <p14:creationId xmlns:p14="http://schemas.microsoft.com/office/powerpoint/2010/main" val="2381489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617D99B-1D3B-4552-A793-1B8B50EE98EF}" type="datetimeFigureOut">
              <a:rPr lang="en-US" smtClean="0"/>
              <a:t>4/27/2018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59A343E-C6FD-46A5-B2C6-C332139834E4}" type="slidenum">
              <a:rPr lang="en-US" smtClean="0"/>
              <a:t>‹#›</a:t>
            </a:fld>
            <a:endParaRPr lang="en-US"/>
          </a:p>
        </p:txBody>
      </p:sp>
    </p:spTree>
    <p:extLst>
      <p:ext uri="{BB962C8B-B14F-4D97-AF65-F5344CB8AC3E}">
        <p14:creationId xmlns:p14="http://schemas.microsoft.com/office/powerpoint/2010/main" val="800280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617D99B-1D3B-4552-A793-1B8B50EE98EF}" type="datetimeFigureOut">
              <a:rPr lang="en-US" smtClean="0"/>
              <a:t>4/27/2018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9A343E-C6FD-46A5-B2C6-C332139834E4}" type="slidenum">
              <a:rPr lang="en-US" smtClean="0"/>
              <a:t>‹#›</a:t>
            </a:fld>
            <a:endParaRPr lang="en-US"/>
          </a:p>
        </p:txBody>
      </p:sp>
    </p:spTree>
    <p:extLst>
      <p:ext uri="{BB962C8B-B14F-4D97-AF65-F5344CB8AC3E}">
        <p14:creationId xmlns:p14="http://schemas.microsoft.com/office/powerpoint/2010/main" val="1931445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617D99B-1D3B-4552-A793-1B8B50EE98EF}" type="datetimeFigureOut">
              <a:rPr lang="en-US" smtClean="0"/>
              <a:t>4/27/2018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59A343E-C6FD-46A5-B2C6-C332139834E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573461"/>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smtClean="0"/>
              <a:t>Fast Phrase Search for Encrypted Cloud Storage.</a:t>
            </a:r>
            <a:endParaRPr lang="en-US" sz="7200" dirty="0"/>
          </a:p>
        </p:txBody>
      </p:sp>
      <p:sp>
        <p:nvSpPr>
          <p:cNvPr id="3" name="Subtitle 2"/>
          <p:cNvSpPr>
            <a:spLocks noGrp="1"/>
          </p:cNvSpPr>
          <p:nvPr>
            <p:ph type="subTitle" idx="1"/>
          </p:nvPr>
        </p:nvSpPr>
        <p:spPr/>
        <p:txBody>
          <a:bodyPr>
            <a:noAutofit/>
          </a:bodyPr>
          <a:lstStyle/>
          <a:p>
            <a:pPr algn="r"/>
            <a:r>
              <a:rPr lang="en-US" sz="1400" dirty="0" smtClean="0"/>
              <a:t>DEVANAPALLY SAI KRISHNA </a:t>
            </a:r>
          </a:p>
          <a:p>
            <a:pPr algn="r"/>
            <a:endParaRPr lang="en-US" sz="1400" dirty="0"/>
          </a:p>
          <a:p>
            <a:pPr algn="r"/>
            <a:endParaRPr lang="en-US" sz="1400" dirty="0" smtClean="0"/>
          </a:p>
          <a:p>
            <a:pPr algn="r"/>
            <a:r>
              <a:rPr lang="en-US" sz="1400" dirty="0" smtClean="0"/>
              <a:t>CSCI 59000 Term PROJECT PRESENTATION</a:t>
            </a:r>
            <a:endParaRPr lang="en-US" sz="1400" dirty="0"/>
          </a:p>
        </p:txBody>
      </p:sp>
    </p:spTree>
    <p:extLst>
      <p:ext uri="{BB962C8B-B14F-4D97-AF65-F5344CB8AC3E}">
        <p14:creationId xmlns:p14="http://schemas.microsoft.com/office/powerpoint/2010/main" val="19174946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a:xfrm>
            <a:off x="838200" y="1825625"/>
            <a:ext cx="3809214" cy="4351338"/>
          </a:xfrm>
        </p:spPr>
        <p:txBody>
          <a:bodyPr>
            <a:normAutofit fontScale="92500" lnSpcReduction="20000"/>
          </a:bodyPr>
          <a:lstStyle/>
          <a:p>
            <a:r>
              <a:rPr lang="en-US" sz="2600" dirty="0" smtClean="0"/>
              <a:t>To Search:</a:t>
            </a:r>
          </a:p>
          <a:p>
            <a:pPr marL="514350" indent="-514350">
              <a:buAutoNum type="arabicPeriod"/>
            </a:pPr>
            <a:r>
              <a:rPr lang="en-US" sz="2600" dirty="0" smtClean="0"/>
              <a:t>Data owner sends a trapdoor function of search word to initiate search</a:t>
            </a:r>
          </a:p>
          <a:p>
            <a:pPr marL="514350" indent="-514350">
              <a:buAutoNum type="arabicPeriod"/>
            </a:pPr>
            <a:r>
              <a:rPr lang="en-US" sz="2600" dirty="0" smtClean="0"/>
              <a:t>Cloud responds with the identifier of the record details</a:t>
            </a:r>
          </a:p>
          <a:p>
            <a:pPr marL="514350" indent="-514350">
              <a:buAutoNum type="arabicPeriod"/>
            </a:pPr>
            <a:r>
              <a:rPr lang="en-US" sz="2600" dirty="0" smtClean="0"/>
              <a:t>Returned results only contain meta data about the search word to increase the privacy features.</a:t>
            </a:r>
            <a:endParaRPr lang="en-US" sz="26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63591" y="1160591"/>
            <a:ext cx="7591719" cy="4877277"/>
          </a:xfrm>
          <a:prstGeom prst="rect">
            <a:avLst/>
          </a:prstGeom>
        </p:spPr>
      </p:pic>
    </p:spTree>
    <p:extLst>
      <p:ext uri="{BB962C8B-B14F-4D97-AF65-F5344CB8AC3E}">
        <p14:creationId xmlns:p14="http://schemas.microsoft.com/office/powerpoint/2010/main" val="752411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a:xfrm>
            <a:off x="838200" y="1825625"/>
            <a:ext cx="3304880" cy="4351338"/>
          </a:xfrm>
        </p:spPr>
        <p:txBody>
          <a:bodyPr/>
          <a:lstStyle/>
          <a:p>
            <a:r>
              <a:rPr lang="en-US" dirty="0" smtClean="0"/>
              <a:t>To Delete:</a:t>
            </a:r>
          </a:p>
          <a:p>
            <a:pPr marL="514350" indent="-514350">
              <a:buAutoNum type="arabicPeriod"/>
            </a:pPr>
            <a:r>
              <a:rPr lang="en-US" sz="2400" dirty="0" smtClean="0"/>
              <a:t>Data owner requests cloud server to remover the file.</a:t>
            </a:r>
          </a:p>
          <a:p>
            <a:pPr marL="514350" indent="-514350">
              <a:buAutoNum type="arabicPeriod"/>
            </a:pPr>
            <a:r>
              <a:rPr lang="en-US" sz="2400" dirty="0" smtClean="0"/>
              <a:t>It is a one way communication.</a:t>
            </a:r>
            <a:endParaRPr lang="en-US"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1444" y="2427909"/>
            <a:ext cx="5627858" cy="2350974"/>
          </a:xfrm>
          <a:prstGeom prst="rect">
            <a:avLst/>
          </a:prstGeom>
        </p:spPr>
      </p:pic>
    </p:spTree>
    <p:extLst>
      <p:ext uri="{BB962C8B-B14F-4D97-AF65-F5344CB8AC3E}">
        <p14:creationId xmlns:p14="http://schemas.microsoft.com/office/powerpoint/2010/main" val="31481171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322339" y="5087852"/>
            <a:ext cx="6417398" cy="1015663"/>
          </a:xfrm>
          <a:prstGeom prst="rect">
            <a:avLst/>
          </a:prstGeom>
          <a:noFill/>
        </p:spPr>
        <p:txBody>
          <a:bodyPr wrap="none" rtlCol="0">
            <a:spAutoFit/>
          </a:bodyPr>
          <a:lstStyle/>
          <a:p>
            <a:pPr algn="ctr"/>
            <a:r>
              <a:rPr lang="en-US" sz="2000" dirty="0" smtClean="0"/>
              <a:t>1.Data user needs to enter Decrypting key to access the file.</a:t>
            </a:r>
          </a:p>
          <a:p>
            <a:pPr algn="ctr"/>
            <a:r>
              <a:rPr lang="en-US" sz="2000" dirty="0" smtClean="0"/>
              <a:t>2.Showing a sample encrypted file, before final decryption </a:t>
            </a:r>
          </a:p>
          <a:p>
            <a:pPr algn="ctr"/>
            <a:endParaRPr lang="en-US" sz="20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091" y="2554102"/>
            <a:ext cx="4172312" cy="161177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7676" y="1575899"/>
            <a:ext cx="6923921" cy="2934423"/>
          </a:xfrm>
          <a:prstGeom prst="rect">
            <a:avLst/>
          </a:prstGeom>
        </p:spPr>
      </p:pic>
      <p:sp>
        <p:nvSpPr>
          <p:cNvPr id="10" name="TextBox 9"/>
          <p:cNvSpPr txBox="1"/>
          <p:nvPr/>
        </p:nvSpPr>
        <p:spPr>
          <a:xfrm>
            <a:off x="1941922" y="4614421"/>
            <a:ext cx="622286" cy="369332"/>
          </a:xfrm>
          <a:prstGeom prst="rect">
            <a:avLst/>
          </a:prstGeom>
          <a:noFill/>
        </p:spPr>
        <p:txBody>
          <a:bodyPr wrap="none" rtlCol="0">
            <a:spAutoFit/>
          </a:bodyPr>
          <a:lstStyle/>
          <a:p>
            <a:r>
              <a:rPr lang="en-US" dirty="0" smtClean="0"/>
              <a:t>Fig 1</a:t>
            </a:r>
            <a:endParaRPr lang="en-US" dirty="0"/>
          </a:p>
        </p:txBody>
      </p:sp>
      <p:sp>
        <p:nvSpPr>
          <p:cNvPr id="11" name="TextBox 10"/>
          <p:cNvSpPr txBox="1"/>
          <p:nvPr/>
        </p:nvSpPr>
        <p:spPr>
          <a:xfrm>
            <a:off x="8288493" y="4614421"/>
            <a:ext cx="622286" cy="369332"/>
          </a:xfrm>
          <a:prstGeom prst="rect">
            <a:avLst/>
          </a:prstGeom>
          <a:noFill/>
        </p:spPr>
        <p:txBody>
          <a:bodyPr wrap="none" rtlCol="0">
            <a:spAutoFit/>
          </a:bodyPr>
          <a:lstStyle/>
          <a:p>
            <a:r>
              <a:rPr lang="en-US" dirty="0" smtClean="0"/>
              <a:t>Fig 2</a:t>
            </a:r>
            <a:endParaRPr lang="en-US" dirty="0"/>
          </a:p>
        </p:txBody>
      </p:sp>
    </p:spTree>
    <p:extLst>
      <p:ext uri="{BB962C8B-B14F-4D97-AF65-F5344CB8AC3E}">
        <p14:creationId xmlns:p14="http://schemas.microsoft.com/office/powerpoint/2010/main" val="854936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sz="2400" dirty="0" smtClean="0"/>
              <a:t>Scheme based on </a:t>
            </a:r>
            <a:r>
              <a:rPr lang="en-US" sz="2400" dirty="0"/>
              <a:t>Bloom filter that is significantly faster than </a:t>
            </a:r>
            <a:r>
              <a:rPr lang="en-US" sz="2400" dirty="0" smtClean="0"/>
              <a:t>existing approaches</a:t>
            </a:r>
            <a:r>
              <a:rPr lang="en-US" sz="2400" dirty="0"/>
              <a:t>, requiring only a single round of </a:t>
            </a:r>
            <a:r>
              <a:rPr lang="en-US" sz="2400" dirty="0" smtClean="0"/>
              <a:t>communication and </a:t>
            </a:r>
            <a:r>
              <a:rPr lang="en-US" sz="2400" dirty="0"/>
              <a:t>Bloom filter verifications</a:t>
            </a:r>
            <a:r>
              <a:rPr lang="en-US" sz="2400" dirty="0" smtClean="0"/>
              <a:t>.</a:t>
            </a:r>
          </a:p>
          <a:p>
            <a:pPr>
              <a:buFont typeface="Wingdings" panose="05000000000000000000" pitchFamily="2" charset="2"/>
              <a:buChar char="Ø"/>
            </a:pPr>
            <a:r>
              <a:rPr lang="en-US" sz="2400" dirty="0"/>
              <a:t>I</a:t>
            </a:r>
            <a:r>
              <a:rPr lang="en-US" sz="2400" dirty="0" smtClean="0"/>
              <a:t>t </a:t>
            </a:r>
            <a:r>
              <a:rPr lang="en-US" sz="2400" dirty="0"/>
              <a:t>also </a:t>
            </a:r>
            <a:r>
              <a:rPr lang="en-US" sz="2400" dirty="0" smtClean="0"/>
              <a:t>achieves a </a:t>
            </a:r>
            <a:r>
              <a:rPr lang="en-US" sz="2400" dirty="0"/>
              <a:t>lower storage </a:t>
            </a:r>
            <a:r>
              <a:rPr lang="en-US" sz="2400" dirty="0" smtClean="0"/>
              <a:t>cost when compared to few techniques in market where </a:t>
            </a:r>
            <a:r>
              <a:rPr lang="en-US" sz="2400" dirty="0"/>
              <a:t>a higher computational cost was exchanged in </a:t>
            </a:r>
            <a:r>
              <a:rPr lang="en-US" sz="2400" dirty="0" smtClean="0"/>
              <a:t>favor of </a:t>
            </a:r>
            <a:r>
              <a:rPr lang="en-US" sz="2400" dirty="0"/>
              <a:t>lower storage</a:t>
            </a:r>
            <a:r>
              <a:rPr lang="en-US" sz="2400" dirty="0" smtClean="0"/>
              <a:t>.</a:t>
            </a:r>
          </a:p>
          <a:p>
            <a:pPr>
              <a:buFont typeface="Wingdings" panose="05000000000000000000" pitchFamily="2" charset="2"/>
              <a:buChar char="Ø"/>
            </a:pPr>
            <a:r>
              <a:rPr lang="en-US" sz="2400" dirty="0" smtClean="0"/>
              <a:t>Future work, planning to implement NLP libraries in place of key phrase.</a:t>
            </a:r>
            <a:endParaRPr lang="en-US" sz="2400" dirty="0"/>
          </a:p>
        </p:txBody>
      </p:sp>
    </p:spTree>
    <p:extLst>
      <p:ext uri="{BB962C8B-B14F-4D97-AF65-F5344CB8AC3E}">
        <p14:creationId xmlns:p14="http://schemas.microsoft.com/office/powerpoint/2010/main" val="11783908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Cloud Computing, the current trend in terms of data storage and data retrieval remotely. When it comes to challenges in cloud computing same thing that is, storage and retrieval are on the top priority. Less efforts have been done on specialized searching techniques. Here we propose a search technique using blooms filter with a series of n-filters which can significantly increase the search accuracy, with a similar or better storage and communication cost. In this search technique the tradeoff is between storage and false positive rate. This technique is also good against inclusion-relation attacks</a:t>
            </a:r>
            <a:endParaRPr lang="en-US" dirty="0"/>
          </a:p>
        </p:txBody>
      </p:sp>
    </p:spTree>
    <p:extLst>
      <p:ext uri="{BB962C8B-B14F-4D97-AF65-F5344CB8AC3E}">
        <p14:creationId xmlns:p14="http://schemas.microsoft.com/office/powerpoint/2010/main" val="42341851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system:	</a:t>
            </a:r>
            <a:endParaRPr lang="en-US"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2200" dirty="0" smtClean="0"/>
              <a:t>Current system mainly works on conjunctive word search which is not efficient when it comes to communication costs and other techniques have a chance to show other data also.</a:t>
            </a:r>
          </a:p>
          <a:p>
            <a:pPr>
              <a:buFont typeface="Arial" panose="020B0604020202020204" pitchFamily="34" charset="0"/>
              <a:buChar char="•"/>
            </a:pPr>
            <a:r>
              <a:rPr lang="en-US" sz="2200" dirty="0" smtClean="0"/>
              <a:t>Here we attach a bloom filter along with the </a:t>
            </a:r>
            <a:r>
              <a:rPr lang="en-US" sz="2200" smtClean="0"/>
              <a:t>data uploaded </a:t>
            </a:r>
            <a:r>
              <a:rPr lang="en-US" sz="2200" dirty="0" smtClean="0"/>
              <a:t>from the data owner side. This reduces the search time for the key word.</a:t>
            </a:r>
          </a:p>
          <a:p>
            <a:pPr>
              <a:buFont typeface="Arial" panose="020B0604020202020204" pitchFamily="34" charset="0"/>
              <a:buChar char="•"/>
            </a:pPr>
            <a:r>
              <a:rPr lang="en-US" sz="2200" dirty="0" smtClean="0"/>
              <a:t>This kind of system is good against intrusion attacks and scalable.</a:t>
            </a:r>
          </a:p>
          <a:p>
            <a:pPr marL="0" indent="0">
              <a:buNone/>
            </a:pPr>
            <a:endParaRPr lang="en-US" dirty="0" smtClean="0"/>
          </a:p>
        </p:txBody>
      </p:sp>
      <p:pic>
        <p:nvPicPr>
          <p:cNvPr id="4" name="Picture 3"/>
          <p:cNvPicPr>
            <a:picLocks noChangeAspect="1"/>
          </p:cNvPicPr>
          <p:nvPr/>
        </p:nvPicPr>
        <p:blipFill>
          <a:blip r:embed="rId2"/>
          <a:stretch>
            <a:fillRect/>
          </a:stretch>
        </p:blipFill>
        <p:spPr>
          <a:xfrm>
            <a:off x="1292062" y="4069452"/>
            <a:ext cx="9020862" cy="2273625"/>
          </a:xfrm>
          <a:prstGeom prst="rect">
            <a:avLst/>
          </a:prstGeom>
        </p:spPr>
      </p:pic>
    </p:spTree>
    <p:extLst>
      <p:ext uri="{BB962C8B-B14F-4D97-AF65-F5344CB8AC3E}">
        <p14:creationId xmlns:p14="http://schemas.microsoft.com/office/powerpoint/2010/main" val="20105369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Works:</a:t>
            </a:r>
            <a:endParaRPr lang="en-US" dirty="0"/>
          </a:p>
        </p:txBody>
      </p:sp>
      <p:sp>
        <p:nvSpPr>
          <p:cNvPr id="3" name="Content Placeholder 2"/>
          <p:cNvSpPr>
            <a:spLocks noGrp="1"/>
          </p:cNvSpPr>
          <p:nvPr>
            <p:ph idx="1"/>
          </p:nvPr>
        </p:nvSpPr>
        <p:spPr/>
        <p:txBody>
          <a:bodyPr/>
          <a:lstStyle/>
          <a:p>
            <a:pPr marL="0" indent="0">
              <a:buNone/>
            </a:pPr>
            <a:r>
              <a:rPr lang="en-US" sz="2400" dirty="0" smtClean="0"/>
              <a:t>1. D. </a:t>
            </a:r>
            <a:r>
              <a:rPr lang="en-US" sz="2400" dirty="0" err="1" smtClean="0"/>
              <a:t>Boneh</a:t>
            </a:r>
            <a:r>
              <a:rPr lang="en-US" sz="2400" dirty="0" smtClean="0"/>
              <a:t>, G. D. </a:t>
            </a:r>
            <a:r>
              <a:rPr lang="en-US" sz="2400" dirty="0" err="1" smtClean="0"/>
              <a:t>Crescenzo</a:t>
            </a:r>
            <a:r>
              <a:rPr lang="en-US" sz="2400" dirty="0" smtClean="0"/>
              <a:t>, R. </a:t>
            </a:r>
            <a:r>
              <a:rPr lang="en-US" sz="2400" dirty="0" err="1" smtClean="0"/>
              <a:t>Ostrovsky</a:t>
            </a:r>
            <a:r>
              <a:rPr lang="en-US" sz="2400" dirty="0" smtClean="0"/>
              <a:t>, and G. </a:t>
            </a:r>
            <a:r>
              <a:rPr lang="en-US" sz="2400" dirty="0" err="1" smtClean="0"/>
              <a:t>Persiano</a:t>
            </a:r>
            <a:r>
              <a:rPr lang="en-US" sz="2400" dirty="0" smtClean="0"/>
              <a:t>, “Public key encryption with keyword search,” in In proceedings of </a:t>
            </a:r>
            <a:r>
              <a:rPr lang="en-US" sz="2400" dirty="0" err="1" smtClean="0"/>
              <a:t>Eurocrypt</a:t>
            </a:r>
            <a:r>
              <a:rPr lang="en-US" sz="2400" dirty="0" smtClean="0"/>
              <a:t>, 2004</a:t>
            </a:r>
          </a:p>
          <a:p>
            <a:pPr>
              <a:buFont typeface="Arial" panose="020B0604020202020204" pitchFamily="34" charset="0"/>
              <a:buChar char="•"/>
            </a:pPr>
            <a:r>
              <a:rPr lang="en-US" sz="2200" dirty="0" smtClean="0"/>
              <a:t> Solved the basic privacy issue caused due to searching.</a:t>
            </a:r>
          </a:p>
          <a:p>
            <a:pPr>
              <a:buFont typeface="Arial" panose="020B0604020202020204" pitchFamily="34" charset="0"/>
              <a:buChar char="•"/>
            </a:pPr>
            <a:r>
              <a:rPr lang="en-US" sz="2200" dirty="0" smtClean="0"/>
              <a:t>Their scheme uses public key encryption to allow keywords to be searchable without revealing data content.</a:t>
            </a:r>
          </a:p>
          <a:p>
            <a:pPr>
              <a:buFont typeface="Arial" panose="020B0604020202020204" pitchFamily="34" charset="0"/>
              <a:buChar char="•"/>
            </a:pPr>
            <a:r>
              <a:rPr lang="en-US" sz="2200" dirty="0" smtClean="0"/>
              <a:t> Identify urgent emails based on set of predefined words which are searched </a:t>
            </a:r>
            <a:r>
              <a:rPr lang="en-US" sz="2200" smtClean="0"/>
              <a:t>during runtime.</a:t>
            </a:r>
            <a:endParaRPr lang="en-US" sz="2200" dirty="0" smtClean="0"/>
          </a:p>
          <a:p>
            <a:pPr marL="0" indent="0">
              <a:buNone/>
            </a:pPr>
            <a:endParaRPr lang="en-US" dirty="0"/>
          </a:p>
        </p:txBody>
      </p:sp>
    </p:spTree>
    <p:extLst>
      <p:ext uri="{BB962C8B-B14F-4D97-AF65-F5344CB8AC3E}">
        <p14:creationId xmlns:p14="http://schemas.microsoft.com/office/powerpoint/2010/main" val="14255376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2. B. Waters, D. </a:t>
            </a:r>
            <a:r>
              <a:rPr lang="en-US" sz="2400" dirty="0" err="1" smtClean="0"/>
              <a:t>Balfanz</a:t>
            </a:r>
            <a:r>
              <a:rPr lang="en-US" sz="2400" dirty="0" smtClean="0"/>
              <a:t>, G. </a:t>
            </a:r>
            <a:r>
              <a:rPr lang="en-US" sz="2400" dirty="0" err="1" smtClean="0"/>
              <a:t>Durfee</a:t>
            </a:r>
            <a:r>
              <a:rPr lang="en-US" sz="2400" dirty="0" smtClean="0"/>
              <a:t>, and D. K. </a:t>
            </a:r>
            <a:r>
              <a:rPr lang="en-US" sz="2400" dirty="0" err="1" smtClean="0"/>
              <a:t>Smetters</a:t>
            </a:r>
            <a:r>
              <a:rPr lang="en-US" sz="2400" dirty="0" smtClean="0"/>
              <a:t>, “Building an encrypted and searchable audit log,” in Network and Distributed System Security Symposium, 2004</a:t>
            </a:r>
          </a:p>
          <a:p>
            <a:pPr>
              <a:buFont typeface="Arial" panose="020B0604020202020204" pitchFamily="34" charset="0"/>
              <a:buChar char="•"/>
            </a:pPr>
            <a:r>
              <a:rPr lang="en-US" sz="2200" dirty="0" smtClean="0"/>
              <a:t> Searching over encrypted audit logs by using a escrow to authorize the audio logs</a:t>
            </a:r>
          </a:p>
          <a:p>
            <a:pPr>
              <a:buFont typeface="Arial" panose="020B0604020202020204" pitchFamily="34" charset="0"/>
              <a:buChar char="•"/>
            </a:pPr>
            <a:r>
              <a:rPr lang="en-US" sz="2200" dirty="0" smtClean="0"/>
              <a:t> Upload the data with public key encryption and receiver can user the key to decrypt and search for the data </a:t>
            </a:r>
          </a:p>
          <a:p>
            <a:pPr>
              <a:buFont typeface="Arial" panose="020B0604020202020204" pitchFamily="34" charset="0"/>
              <a:buChar char="•"/>
            </a:pPr>
            <a:r>
              <a:rPr lang="en-US" sz="2200" dirty="0" smtClean="0"/>
              <a:t> Disadvantage of this is, receiver can see </a:t>
            </a:r>
            <a:r>
              <a:rPr lang="en-US" sz="2200" smtClean="0"/>
              <a:t>the </a:t>
            </a:r>
            <a:r>
              <a:rPr lang="en-US" sz="2200" smtClean="0"/>
              <a:t>search </a:t>
            </a:r>
            <a:r>
              <a:rPr lang="en-US" sz="2200" dirty="0" smtClean="0"/>
              <a:t>criteria.</a:t>
            </a:r>
            <a:endParaRPr lang="en-US" sz="2200" dirty="0"/>
          </a:p>
        </p:txBody>
      </p:sp>
    </p:spTree>
    <p:extLst>
      <p:ext uri="{BB962C8B-B14F-4D97-AF65-F5344CB8AC3E}">
        <p14:creationId xmlns:p14="http://schemas.microsoft.com/office/powerpoint/2010/main" val="21223444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normAutofit/>
          </a:bodyPr>
          <a:lstStyle/>
          <a:p>
            <a:r>
              <a:rPr lang="en-US" sz="2400" dirty="0" smtClean="0"/>
              <a:t>3. S. </a:t>
            </a:r>
            <a:r>
              <a:rPr lang="en-US" sz="2400" dirty="0" err="1" smtClean="0"/>
              <a:t>Zittrower</a:t>
            </a:r>
            <a:r>
              <a:rPr lang="en-US" sz="2400" dirty="0" smtClean="0"/>
              <a:t> and C. C. Zou, “Encrypted phrase searching in the cloud,” in IEEE Global Communications Conference, 2012</a:t>
            </a:r>
          </a:p>
          <a:p>
            <a:pPr>
              <a:buFont typeface="Arial" panose="020B0604020202020204" pitchFamily="34" charset="0"/>
              <a:buChar char="•"/>
            </a:pPr>
            <a:r>
              <a:rPr lang="en-US" sz="2200" dirty="0"/>
              <a:t>C</a:t>
            </a:r>
            <a:r>
              <a:rPr lang="en-US" sz="2200" dirty="0" smtClean="0"/>
              <a:t>onjunctive keyword search and phrase search is that the queried keywords must appear contiguously in the specified order in addition to all being present in the document.</a:t>
            </a:r>
          </a:p>
          <a:p>
            <a:pPr>
              <a:buFont typeface="Arial" panose="020B0604020202020204" pitchFamily="34" charset="0"/>
              <a:buChar char="•"/>
            </a:pPr>
            <a:r>
              <a:rPr lang="en-US" sz="2200" dirty="0" smtClean="0"/>
              <a:t> His solution uses a keyword-to-document index and a keyword location index. The keyword-to-document index provides the mapping of keywords to the documents which contain them while the location index contains the position of the keywords within each document.</a:t>
            </a:r>
          </a:p>
          <a:p>
            <a:pPr>
              <a:buFont typeface="Arial" panose="020B0604020202020204" pitchFamily="34" charset="0"/>
              <a:buChar char="•"/>
            </a:pPr>
            <a:r>
              <a:rPr lang="en-US" sz="2200" dirty="0" smtClean="0"/>
              <a:t>Data stored on client so more communication costs and more storage</a:t>
            </a:r>
            <a:endParaRPr lang="en-US" sz="2200" dirty="0"/>
          </a:p>
        </p:txBody>
      </p:sp>
    </p:spTree>
    <p:extLst>
      <p:ext uri="{BB962C8B-B14F-4D97-AF65-F5344CB8AC3E}">
        <p14:creationId xmlns:p14="http://schemas.microsoft.com/office/powerpoint/2010/main" val="11542172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Technologies Used:</a:t>
            </a:r>
            <a:endParaRPr lang="en-US" dirty="0"/>
          </a:p>
        </p:txBody>
      </p:sp>
      <p:sp>
        <p:nvSpPr>
          <p:cNvPr id="3" name="Content Placeholder 2"/>
          <p:cNvSpPr>
            <a:spLocks noGrp="1"/>
          </p:cNvSpPr>
          <p:nvPr>
            <p:ph idx="1"/>
          </p:nvPr>
        </p:nvSpPr>
        <p:spPr/>
        <p:txBody>
          <a:bodyPr/>
          <a:lstStyle/>
          <a:p>
            <a:pPr marL="514350" indent="-514350">
              <a:buAutoNum type="arabicPeriod"/>
            </a:pPr>
            <a:r>
              <a:rPr lang="en-US" dirty="0" smtClean="0"/>
              <a:t>Java Development Kit 8</a:t>
            </a:r>
          </a:p>
          <a:p>
            <a:pPr marL="514350" indent="-514350">
              <a:buAutoNum type="arabicPeriod"/>
            </a:pPr>
            <a:r>
              <a:rPr lang="en-US" dirty="0" smtClean="0"/>
              <a:t>Apache Tomcat 9</a:t>
            </a:r>
          </a:p>
          <a:p>
            <a:pPr marL="514350" indent="-514350">
              <a:buAutoNum type="arabicPeriod"/>
            </a:pPr>
            <a:r>
              <a:rPr lang="en-US" dirty="0" err="1" smtClean="0"/>
              <a:t>Mysql</a:t>
            </a:r>
            <a:r>
              <a:rPr lang="en-US" dirty="0" smtClean="0"/>
              <a:t> server 5.1</a:t>
            </a:r>
          </a:p>
          <a:p>
            <a:pPr marL="514350" indent="-514350">
              <a:buAutoNum type="arabicPeriod"/>
            </a:pPr>
            <a:r>
              <a:rPr lang="en-US" dirty="0" smtClean="0"/>
              <a:t>Eclipse oxygen</a:t>
            </a:r>
          </a:p>
          <a:p>
            <a:pPr marL="514350" indent="-514350">
              <a:buAutoNum type="arabicPeriod"/>
            </a:pPr>
            <a:r>
              <a:rPr lang="en-US" dirty="0" err="1" smtClean="0"/>
              <a:t>HeidiSQL</a:t>
            </a:r>
            <a:r>
              <a:rPr lang="en-US" dirty="0" smtClean="0"/>
              <a:t> 3.2</a:t>
            </a:r>
          </a:p>
          <a:p>
            <a:pPr marL="0" indent="0">
              <a:buNone/>
            </a:pPr>
            <a:endParaRPr lang="en-US" dirty="0" smtClean="0"/>
          </a:p>
          <a:p>
            <a:pPr marL="0" indent="0">
              <a:buNone/>
            </a:pPr>
            <a:endParaRPr lang="en-US"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53431" y="3285388"/>
            <a:ext cx="2486207" cy="12866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4299" y="1660582"/>
            <a:ext cx="4419600" cy="10382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031" y="3285388"/>
            <a:ext cx="2619375" cy="1743075"/>
          </a:xfrm>
          <a:prstGeom prst="rect">
            <a:avLst/>
          </a:prstGeom>
        </p:spPr>
      </p:pic>
    </p:spTree>
    <p:extLst>
      <p:ext uri="{BB962C8B-B14F-4D97-AF65-F5344CB8AC3E}">
        <p14:creationId xmlns:p14="http://schemas.microsoft.com/office/powerpoint/2010/main" val="37701245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Blooms Filter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Bloom filter is used for conjunctive keyword search to reduce storage cost and provide security in the form of false positives.</a:t>
            </a:r>
            <a:endParaRPr lang="en-US" dirty="0"/>
          </a:p>
          <a:p>
            <a:pPr>
              <a:buFont typeface="Arial" panose="020B0604020202020204" pitchFamily="34" charset="0"/>
              <a:buChar char="•"/>
            </a:pPr>
            <a:r>
              <a:rPr lang="en-US" dirty="0" smtClean="0"/>
              <a:t>Main advantage is, it address the problems with </a:t>
            </a:r>
            <a:r>
              <a:rPr lang="en-US" dirty="0" smtClean="0"/>
              <a:t>data storage.</a:t>
            </a:r>
            <a:endParaRPr lang="en-US" dirty="0" smtClean="0"/>
          </a:p>
        </p:txBody>
      </p:sp>
      <p:pic>
        <p:nvPicPr>
          <p:cNvPr id="4" name="Picture 3"/>
          <p:cNvPicPr>
            <a:picLocks noChangeAspect="1"/>
          </p:cNvPicPr>
          <p:nvPr/>
        </p:nvPicPr>
        <p:blipFill>
          <a:blip r:embed="rId2"/>
          <a:stretch>
            <a:fillRect/>
          </a:stretch>
        </p:blipFill>
        <p:spPr>
          <a:xfrm>
            <a:off x="1480008" y="3265110"/>
            <a:ext cx="8206033" cy="2900961"/>
          </a:xfrm>
          <a:prstGeom prst="rect">
            <a:avLst/>
          </a:prstGeom>
        </p:spPr>
      </p:pic>
    </p:spTree>
    <p:extLst>
      <p:ext uri="{BB962C8B-B14F-4D97-AF65-F5344CB8AC3E}">
        <p14:creationId xmlns:p14="http://schemas.microsoft.com/office/powerpoint/2010/main" val="31082508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of data</a:t>
            </a:r>
            <a:endParaRPr lang="en-US" dirty="0"/>
          </a:p>
        </p:txBody>
      </p:sp>
      <p:sp>
        <p:nvSpPr>
          <p:cNvPr id="3" name="Content Placeholder 2"/>
          <p:cNvSpPr>
            <a:spLocks noGrp="1"/>
          </p:cNvSpPr>
          <p:nvPr>
            <p:ph idx="1"/>
          </p:nvPr>
        </p:nvSpPr>
        <p:spPr>
          <a:xfrm>
            <a:off x="838200" y="1825625"/>
            <a:ext cx="4865015" cy="4351338"/>
          </a:xfrm>
        </p:spPr>
        <p:txBody>
          <a:bodyPr/>
          <a:lstStyle/>
          <a:p>
            <a:r>
              <a:rPr lang="en-US" sz="2400" dirty="0" smtClean="0"/>
              <a:t>Data upload: </a:t>
            </a:r>
          </a:p>
          <a:p>
            <a:pPr marL="514350" indent="-514350">
              <a:buAutoNum type="arabicPeriod"/>
            </a:pPr>
            <a:r>
              <a:rPr lang="en-US" sz="2400" dirty="0" smtClean="0"/>
              <a:t>Data owner </a:t>
            </a:r>
            <a:r>
              <a:rPr lang="en-US" sz="2400" dirty="0" smtClean="0"/>
              <a:t>generates </a:t>
            </a:r>
            <a:r>
              <a:rPr lang="en-US" sz="2400" dirty="0" smtClean="0"/>
              <a:t>encryption </a:t>
            </a:r>
            <a:r>
              <a:rPr lang="en-US" sz="2400" dirty="0" smtClean="0"/>
              <a:t>keys and parses </a:t>
            </a:r>
            <a:r>
              <a:rPr lang="en-US" sz="2400" dirty="0" smtClean="0"/>
              <a:t>to keywords </a:t>
            </a:r>
          </a:p>
          <a:p>
            <a:pPr marL="514350" indent="-514350">
              <a:buAutoNum type="arabicPeriod"/>
            </a:pPr>
            <a:r>
              <a:rPr lang="en-US" sz="2400" dirty="0" smtClean="0"/>
              <a:t>Bloom Filter is attached to the data</a:t>
            </a:r>
          </a:p>
          <a:p>
            <a:pPr marL="514350" indent="-514350">
              <a:buAutoNum type="arabicPeriod"/>
            </a:pPr>
            <a:r>
              <a:rPr lang="en-US" sz="2400" dirty="0" smtClean="0"/>
              <a:t>Data is encrypted and uploaded to cloud(Server)</a:t>
            </a:r>
            <a:endParaRPr lang="en-US" sz="24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4659" y="1677972"/>
            <a:ext cx="6368211" cy="4105373"/>
          </a:xfrm>
          <a:prstGeom prst="rect">
            <a:avLst/>
          </a:prstGeom>
        </p:spPr>
      </p:pic>
    </p:spTree>
    <p:extLst>
      <p:ext uri="{BB962C8B-B14F-4D97-AF65-F5344CB8AC3E}">
        <p14:creationId xmlns:p14="http://schemas.microsoft.com/office/powerpoint/2010/main" val="526303857"/>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266</TotalTime>
  <Words>715</Words>
  <Application>Microsoft Office PowerPoint</Application>
  <PresentationFormat>Widescreen</PresentationFormat>
  <Paragraphs>58</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Wingdings</vt:lpstr>
      <vt:lpstr>Retrospect</vt:lpstr>
      <vt:lpstr>Fast Phrase Search for Encrypted Cloud Storage.</vt:lpstr>
      <vt:lpstr>Overview:</vt:lpstr>
      <vt:lpstr>Proposed system: </vt:lpstr>
      <vt:lpstr>Previous Works:</vt:lpstr>
      <vt:lpstr>CONT.</vt:lpstr>
      <vt:lpstr>CONT.</vt:lpstr>
      <vt:lpstr>Technologies Used:</vt:lpstr>
      <vt:lpstr>Blooms Filter</vt:lpstr>
      <vt:lpstr>Flow of data</vt:lpstr>
      <vt:lpstr>CONT.</vt:lpstr>
      <vt:lpstr>CONT.</vt:lpstr>
      <vt:lpstr>PowerPoint Presentation</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dc:title>
  <dc:creator>sai krishna devanapally</dc:creator>
  <cp:lastModifiedBy>sai krishna devanapally</cp:lastModifiedBy>
  <cp:revision>39</cp:revision>
  <dcterms:created xsi:type="dcterms:W3CDTF">2018-04-27T13:27:49Z</dcterms:created>
  <dcterms:modified xsi:type="dcterms:W3CDTF">2018-04-27T17:59:30Z</dcterms:modified>
</cp:coreProperties>
</file>